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6" r:id="rId2"/>
    <p:sldId id="257" r:id="rId3"/>
    <p:sldId id="259" r:id="rId4"/>
    <p:sldId id="261" r:id="rId5"/>
    <p:sldId id="263" r:id="rId6"/>
    <p:sldId id="265" r:id="rId7"/>
    <p:sldId id="267" r:id="rId8"/>
    <p:sldId id="269" r:id="rId9"/>
    <p:sldId id="27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F37DA5-94D5-43A1-AAE4-600757B20C7D}" type="datetimeFigureOut">
              <a:rPr lang="en-US" smtClean="0"/>
              <a:t>11/01/2019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1A3A50-E859-4FA9-B437-5D42836DF645}" type="slidenum">
              <a:rPr lang="en-US" smtClean="0"/>
              <a:t>‹#›</a:t>
            </a:fld>
            <a:endParaRPr lang="en-US"/>
          </a:p>
        </p:txBody>
      </p:sp>
    </p:spTree>
    <p:extLst>
      <p:ext uri="{BB962C8B-B14F-4D97-AF65-F5344CB8AC3E}">
        <p14:creationId xmlns:p14="http://schemas.microsoft.com/office/powerpoint/2010/main" val="1909435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712D235-52AA-4428-841B-62DD1C3A9AE9}" type="slidenum">
              <a:rPr lang="en-US" smtClean="0">
                <a:latin typeface="Arial" panose="020B0604020202020204" pitchFamily="34" charset="0"/>
              </a:rPr>
              <a:pPr/>
              <a:t>2</a:t>
            </a:fld>
            <a:endParaRPr lang="en-US" smtClean="0">
              <a:latin typeface="Arial" panose="020B0604020202020204" pitchFamily="34" charset="0"/>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2559948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01730D8F-0D97-41FF-9A60-FC6C7CA6560B}" type="slidenum">
              <a:rPr lang="en-US" smtClean="0">
                <a:latin typeface="Arial" panose="020B0604020202020204" pitchFamily="34" charset="0"/>
              </a:rPr>
              <a:pPr/>
              <a:t>3</a:t>
            </a:fld>
            <a:endParaRPr lang="en-US" smtClean="0">
              <a:latin typeface="Arial" panose="020B0604020202020204" pitchFamily="34" charset="0"/>
            </a:endParaRP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33239349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9690AA0A-DD33-4BC0-B282-8AAB66201911}" type="slidenum">
              <a:rPr lang="en-US" smtClean="0">
                <a:latin typeface="Arial" panose="020B0604020202020204" pitchFamily="34" charset="0"/>
              </a:rPr>
              <a:pPr/>
              <a:t>4</a:t>
            </a:fld>
            <a:endParaRPr lang="en-US" smtClean="0">
              <a:latin typeface="Arial" panose="020B0604020202020204" pitchFamily="34" charset="0"/>
            </a:endParaRP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1078371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8B70DF1F-7A20-4C41-8CA7-A19613F189AD}" type="slidenum">
              <a:rPr lang="en-US" smtClean="0">
                <a:latin typeface="Arial" panose="020B0604020202020204" pitchFamily="34" charset="0"/>
              </a:rPr>
              <a:pPr/>
              <a:t>5</a:t>
            </a:fld>
            <a:endParaRPr lang="en-US" smtClean="0">
              <a:latin typeface="Arial" panose="020B0604020202020204" pitchFamily="34" charset="0"/>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1734880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0E74EC1-2301-41EF-9467-A2C45C58A472}" type="datetimeFigureOut">
              <a:rPr lang="en-US" smtClean="0"/>
              <a:t>11/01/2019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1CD4D8-7A13-46AA-BB7E-4C3B3840A3FA}" type="slidenum">
              <a:rPr lang="en-US" smtClean="0"/>
              <a:t>‹#›</a:t>
            </a:fld>
            <a:endParaRPr lang="en-US"/>
          </a:p>
        </p:txBody>
      </p:sp>
    </p:spTree>
    <p:extLst>
      <p:ext uri="{BB962C8B-B14F-4D97-AF65-F5344CB8AC3E}">
        <p14:creationId xmlns:p14="http://schemas.microsoft.com/office/powerpoint/2010/main" val="391319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E74EC1-2301-41EF-9467-A2C45C58A472}" type="datetimeFigureOut">
              <a:rPr lang="en-US" smtClean="0"/>
              <a:t>11/01/2019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1CD4D8-7A13-46AA-BB7E-4C3B3840A3FA}" type="slidenum">
              <a:rPr lang="en-US" smtClean="0"/>
              <a:t>‹#›</a:t>
            </a:fld>
            <a:endParaRPr lang="en-US"/>
          </a:p>
        </p:txBody>
      </p:sp>
    </p:spTree>
    <p:extLst>
      <p:ext uri="{BB962C8B-B14F-4D97-AF65-F5344CB8AC3E}">
        <p14:creationId xmlns:p14="http://schemas.microsoft.com/office/powerpoint/2010/main" val="3068084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E74EC1-2301-41EF-9467-A2C45C58A472}" type="datetimeFigureOut">
              <a:rPr lang="en-US" smtClean="0"/>
              <a:t>11/01/2019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1CD4D8-7A13-46AA-BB7E-4C3B3840A3FA}" type="slidenum">
              <a:rPr lang="en-US" smtClean="0"/>
              <a:t>‹#›</a:t>
            </a:fld>
            <a:endParaRPr lang="en-US"/>
          </a:p>
        </p:txBody>
      </p:sp>
    </p:spTree>
    <p:extLst>
      <p:ext uri="{BB962C8B-B14F-4D97-AF65-F5344CB8AC3E}">
        <p14:creationId xmlns:p14="http://schemas.microsoft.com/office/powerpoint/2010/main" val="1496984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E74EC1-2301-41EF-9467-A2C45C58A472}" type="datetimeFigureOut">
              <a:rPr lang="en-US" smtClean="0"/>
              <a:t>11/01/2019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1CD4D8-7A13-46AA-BB7E-4C3B3840A3FA}" type="slidenum">
              <a:rPr lang="en-US" smtClean="0"/>
              <a:t>‹#›</a:t>
            </a:fld>
            <a:endParaRPr lang="en-US"/>
          </a:p>
        </p:txBody>
      </p:sp>
    </p:spTree>
    <p:extLst>
      <p:ext uri="{BB962C8B-B14F-4D97-AF65-F5344CB8AC3E}">
        <p14:creationId xmlns:p14="http://schemas.microsoft.com/office/powerpoint/2010/main" val="3762954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E74EC1-2301-41EF-9467-A2C45C58A472}" type="datetimeFigureOut">
              <a:rPr lang="en-US" smtClean="0"/>
              <a:t>11/01/2019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1CD4D8-7A13-46AA-BB7E-4C3B3840A3FA}" type="slidenum">
              <a:rPr lang="en-US" smtClean="0"/>
              <a:t>‹#›</a:t>
            </a:fld>
            <a:endParaRPr lang="en-US"/>
          </a:p>
        </p:txBody>
      </p:sp>
    </p:spTree>
    <p:extLst>
      <p:ext uri="{BB962C8B-B14F-4D97-AF65-F5344CB8AC3E}">
        <p14:creationId xmlns:p14="http://schemas.microsoft.com/office/powerpoint/2010/main" val="3702048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0E74EC1-2301-41EF-9467-A2C45C58A472}" type="datetimeFigureOut">
              <a:rPr lang="en-US" smtClean="0"/>
              <a:t>11/01/2019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1CD4D8-7A13-46AA-BB7E-4C3B3840A3FA}" type="slidenum">
              <a:rPr lang="en-US" smtClean="0"/>
              <a:t>‹#›</a:t>
            </a:fld>
            <a:endParaRPr lang="en-US"/>
          </a:p>
        </p:txBody>
      </p:sp>
    </p:spTree>
    <p:extLst>
      <p:ext uri="{BB962C8B-B14F-4D97-AF65-F5344CB8AC3E}">
        <p14:creationId xmlns:p14="http://schemas.microsoft.com/office/powerpoint/2010/main" val="258624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0E74EC1-2301-41EF-9467-A2C45C58A472}" type="datetimeFigureOut">
              <a:rPr lang="en-US" smtClean="0"/>
              <a:t>11/01/2019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1CD4D8-7A13-46AA-BB7E-4C3B3840A3FA}" type="slidenum">
              <a:rPr lang="en-US" smtClean="0"/>
              <a:t>‹#›</a:t>
            </a:fld>
            <a:endParaRPr lang="en-US"/>
          </a:p>
        </p:txBody>
      </p:sp>
    </p:spTree>
    <p:extLst>
      <p:ext uri="{BB962C8B-B14F-4D97-AF65-F5344CB8AC3E}">
        <p14:creationId xmlns:p14="http://schemas.microsoft.com/office/powerpoint/2010/main" val="573290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0E74EC1-2301-41EF-9467-A2C45C58A472}" type="datetimeFigureOut">
              <a:rPr lang="en-US" smtClean="0"/>
              <a:t>11/01/2019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1CD4D8-7A13-46AA-BB7E-4C3B3840A3FA}" type="slidenum">
              <a:rPr lang="en-US" smtClean="0"/>
              <a:t>‹#›</a:t>
            </a:fld>
            <a:endParaRPr lang="en-US"/>
          </a:p>
        </p:txBody>
      </p:sp>
    </p:spTree>
    <p:extLst>
      <p:ext uri="{BB962C8B-B14F-4D97-AF65-F5344CB8AC3E}">
        <p14:creationId xmlns:p14="http://schemas.microsoft.com/office/powerpoint/2010/main" val="1853353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E74EC1-2301-41EF-9467-A2C45C58A472}" type="datetimeFigureOut">
              <a:rPr lang="en-US" smtClean="0"/>
              <a:t>11/01/2019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1CD4D8-7A13-46AA-BB7E-4C3B3840A3FA}" type="slidenum">
              <a:rPr lang="en-US" smtClean="0"/>
              <a:t>‹#›</a:t>
            </a:fld>
            <a:endParaRPr lang="en-US"/>
          </a:p>
        </p:txBody>
      </p:sp>
    </p:spTree>
    <p:extLst>
      <p:ext uri="{BB962C8B-B14F-4D97-AF65-F5344CB8AC3E}">
        <p14:creationId xmlns:p14="http://schemas.microsoft.com/office/powerpoint/2010/main" val="3293806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74EC1-2301-41EF-9467-A2C45C58A472}" type="datetimeFigureOut">
              <a:rPr lang="en-US" smtClean="0"/>
              <a:t>11/01/2019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1CD4D8-7A13-46AA-BB7E-4C3B3840A3FA}" type="slidenum">
              <a:rPr lang="en-US" smtClean="0"/>
              <a:t>‹#›</a:t>
            </a:fld>
            <a:endParaRPr lang="en-US"/>
          </a:p>
        </p:txBody>
      </p:sp>
    </p:spTree>
    <p:extLst>
      <p:ext uri="{BB962C8B-B14F-4D97-AF65-F5344CB8AC3E}">
        <p14:creationId xmlns:p14="http://schemas.microsoft.com/office/powerpoint/2010/main" val="24940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74EC1-2301-41EF-9467-A2C45C58A472}" type="datetimeFigureOut">
              <a:rPr lang="en-US" smtClean="0"/>
              <a:t>11/01/2019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1CD4D8-7A13-46AA-BB7E-4C3B3840A3FA}" type="slidenum">
              <a:rPr lang="en-US" smtClean="0"/>
              <a:t>‹#›</a:t>
            </a:fld>
            <a:endParaRPr lang="en-US"/>
          </a:p>
        </p:txBody>
      </p:sp>
    </p:spTree>
    <p:extLst>
      <p:ext uri="{BB962C8B-B14F-4D97-AF65-F5344CB8AC3E}">
        <p14:creationId xmlns:p14="http://schemas.microsoft.com/office/powerpoint/2010/main" val="527517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74EC1-2301-41EF-9467-A2C45C58A472}" type="datetimeFigureOut">
              <a:rPr lang="en-US" smtClean="0"/>
              <a:t>11/01/2019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1CD4D8-7A13-46AA-BB7E-4C3B3840A3FA}" type="slidenum">
              <a:rPr lang="en-US" smtClean="0"/>
              <a:t>‹#›</a:t>
            </a:fld>
            <a:endParaRPr lang="en-US"/>
          </a:p>
        </p:txBody>
      </p:sp>
    </p:spTree>
    <p:extLst>
      <p:ext uri="{BB962C8B-B14F-4D97-AF65-F5344CB8AC3E}">
        <p14:creationId xmlns:p14="http://schemas.microsoft.com/office/powerpoint/2010/main" val="1319118974"/>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10728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362200" y="685800"/>
            <a:ext cx="7772400" cy="1676400"/>
          </a:xfrm>
        </p:spPr>
        <p:txBody>
          <a:bodyPr/>
          <a:lstStyle/>
          <a:p>
            <a:pPr eaLnBrk="1" hangingPunct="1"/>
            <a:r>
              <a:rPr lang="en-US" sz="2000">
                <a:latin typeface="Copperplate Gothic Bold" panose="020E0705020206020404" pitchFamily="34" charset="0"/>
              </a:rPr>
              <a:t/>
            </a:r>
            <a:br>
              <a:rPr lang="en-US" sz="2000">
                <a:latin typeface="Copperplate Gothic Bold" panose="020E0705020206020404" pitchFamily="34" charset="0"/>
              </a:rPr>
            </a:br>
            <a:r>
              <a:rPr lang="en-US" sz="2000">
                <a:latin typeface="Copperplate Gothic Bold" panose="020E0705020206020404" pitchFamily="34" charset="0"/>
              </a:rPr>
              <a:t/>
            </a:r>
            <a:br>
              <a:rPr lang="en-US" sz="2000">
                <a:latin typeface="Copperplate Gothic Bold" panose="020E0705020206020404" pitchFamily="34" charset="0"/>
              </a:rPr>
            </a:br>
            <a:r>
              <a:rPr lang="en-US" sz="2000">
                <a:latin typeface="Copperplate Gothic Bold" panose="020E0705020206020404" pitchFamily="34" charset="0"/>
              </a:rPr>
              <a:t>AUTOMATIC INDUSTRIES</a:t>
            </a:r>
            <a:br>
              <a:rPr lang="en-US" sz="2000">
                <a:latin typeface="Copperplate Gothic Bold" panose="020E0705020206020404" pitchFamily="34" charset="0"/>
              </a:rPr>
            </a:br>
            <a:endParaRPr lang="en-US" sz="4800">
              <a:latin typeface="Calibri" panose="020F0502020204030204" pitchFamily="34" charset="0"/>
            </a:endParaRPr>
          </a:p>
        </p:txBody>
      </p:sp>
      <p:sp>
        <p:nvSpPr>
          <p:cNvPr id="4099" name="Rectangle 3"/>
          <p:cNvSpPr>
            <a:spLocks noGrp="1" noChangeArrowheads="1"/>
          </p:cNvSpPr>
          <p:nvPr>
            <p:ph type="subTitle" idx="1"/>
          </p:nvPr>
        </p:nvSpPr>
        <p:spPr>
          <a:xfrm>
            <a:off x="2971800" y="3429000"/>
            <a:ext cx="7010400" cy="1752600"/>
          </a:xfrm>
        </p:spPr>
        <p:txBody>
          <a:bodyPr rtlCol="0">
            <a:normAutofit/>
          </a:bodyPr>
          <a:lstStyle/>
          <a:p>
            <a:pPr defTabSz="457207">
              <a:buClr>
                <a:schemeClr val="bg2">
                  <a:lumMod val="40000"/>
                  <a:lumOff val="60000"/>
                </a:schemeClr>
              </a:buClr>
              <a:defRPr/>
            </a:pPr>
            <a:r>
              <a:rPr lang="en-US" b="1" dirty="0" smtClean="0">
                <a:latin typeface="Bradley Hand ITC" panose="03070402050302030203" pitchFamily="66" charset="0"/>
                <a:ea typeface="Mangal" pitchFamily="18" charset="0"/>
                <a:cs typeface="Mangal" pitchFamily="18" charset="0"/>
              </a:rPr>
              <a:t>Your  one  stop  solution for  Precision &amp; CNC Turned components / Parallel Keys / Woodruff keys / Fasteners / Sheet metal Components.</a:t>
            </a:r>
          </a:p>
        </p:txBody>
      </p:sp>
      <p:pic>
        <p:nvPicPr>
          <p:cNvPr id="6148" name="Audio 1">
            <a:hlinkClick r:id="" action="ppaction://media"/>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09200" y="6299200"/>
            <a:ext cx="4064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Audio 2">
            <a:hlinkClick r:id="" action="ppaction://media"/>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09200" y="6299200"/>
            <a:ext cx="4064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40352507"/>
      </p:ext>
    </p:extLst>
  </p:cSld>
  <p:clrMapOvr>
    <a:masterClrMapping/>
  </p:clrMapOvr>
  <p:transition spd="med" advTm="13368"/>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latin typeface="Broadway" panose="04040905080B02020502" pitchFamily="82" charset="0"/>
              </a:rPr>
              <a:t>An insight …..</a:t>
            </a:r>
          </a:p>
        </p:txBody>
      </p:sp>
      <p:sp>
        <p:nvSpPr>
          <p:cNvPr id="6147" name="Rectangle 3"/>
          <p:cNvSpPr>
            <a:spLocks noGrp="1" noChangeArrowheads="1"/>
          </p:cNvSpPr>
          <p:nvPr>
            <p:ph idx="1"/>
          </p:nvPr>
        </p:nvSpPr>
        <p:spPr/>
        <p:txBody>
          <a:bodyPr rtlCol="0">
            <a:normAutofit/>
          </a:bodyPr>
          <a:lstStyle/>
          <a:p>
            <a:pPr marL="342906" indent="-342906" defTabSz="457207">
              <a:lnSpc>
                <a:spcPct val="80000"/>
              </a:lnSpc>
              <a:buClr>
                <a:schemeClr val="bg2">
                  <a:lumMod val="40000"/>
                  <a:lumOff val="60000"/>
                </a:schemeClr>
              </a:buClr>
              <a:buFont typeface="Wingdings 3" charset="2"/>
              <a:buChar char=""/>
              <a:defRPr/>
            </a:pPr>
            <a:r>
              <a:rPr lang="en-US" sz="1900"/>
              <a:t>Incorporated more than six decades ago, our company code is one of measured strategic management, a desire to fulfill clients needs, a nexus of skilled workmanship and an infallible commitment to product and quality control.</a:t>
            </a:r>
          </a:p>
          <a:p>
            <a:pPr marL="342906" indent="-342906" defTabSz="457207">
              <a:lnSpc>
                <a:spcPct val="80000"/>
              </a:lnSpc>
              <a:buClr>
                <a:schemeClr val="bg2">
                  <a:lumMod val="40000"/>
                  <a:lumOff val="60000"/>
                </a:schemeClr>
              </a:buClr>
              <a:buFont typeface="Wingdings 3" charset="2"/>
              <a:buChar char=""/>
              <a:defRPr/>
            </a:pPr>
            <a:endParaRPr lang="en-US" sz="1900"/>
          </a:p>
          <a:p>
            <a:pPr marL="342906" indent="-342906" defTabSz="457207">
              <a:lnSpc>
                <a:spcPct val="80000"/>
              </a:lnSpc>
              <a:buClr>
                <a:schemeClr val="bg2">
                  <a:lumMod val="40000"/>
                  <a:lumOff val="60000"/>
                </a:schemeClr>
              </a:buClr>
              <a:buFont typeface="Wingdings 3" charset="2"/>
              <a:buChar char=""/>
              <a:defRPr/>
            </a:pPr>
            <a:r>
              <a:rPr lang="en-US" sz="1900"/>
              <a:t>Going forward  with  our experience, we are focused towards bringing a fresh perspective to trade, devoting ample time to developments, uncompromising quality standards with a mindset to build long term business relationships firmly entrenching our hold on the path to sustain excellence in the years to come …..</a:t>
            </a:r>
          </a:p>
          <a:p>
            <a:pPr marL="342906" indent="-342906" defTabSz="457207">
              <a:lnSpc>
                <a:spcPct val="80000"/>
              </a:lnSpc>
              <a:buClr>
                <a:schemeClr val="bg2">
                  <a:lumMod val="40000"/>
                  <a:lumOff val="60000"/>
                </a:schemeClr>
              </a:buClr>
              <a:buFont typeface="Wingdings 3" charset="2"/>
              <a:buChar char=""/>
              <a:defRPr/>
            </a:pPr>
            <a:endParaRPr lang="en-US" sz="1900"/>
          </a:p>
          <a:p>
            <a:pPr marL="342906" indent="-342906" defTabSz="457207">
              <a:lnSpc>
                <a:spcPct val="80000"/>
              </a:lnSpc>
              <a:buClr>
                <a:schemeClr val="bg2">
                  <a:lumMod val="40000"/>
                  <a:lumOff val="60000"/>
                </a:schemeClr>
              </a:buClr>
              <a:buFont typeface="Wingdings 3" charset="2"/>
              <a:buChar char=""/>
              <a:defRPr/>
            </a:pPr>
            <a:r>
              <a:rPr lang="en-US" sz="1900"/>
              <a:t>Creation of new concepts, ambitious expansion tempered by a desire to consolidate strengths, an amalgamation of versatilities, skills and technologies provide the backbone to our operations.</a:t>
            </a:r>
          </a:p>
          <a:p>
            <a:pPr marL="342906" indent="-342906" defTabSz="457207">
              <a:lnSpc>
                <a:spcPct val="80000"/>
              </a:lnSpc>
              <a:buClr>
                <a:schemeClr val="bg2">
                  <a:lumMod val="40000"/>
                  <a:lumOff val="60000"/>
                </a:schemeClr>
              </a:buClr>
              <a:buFont typeface="Wingdings 3" charset="2"/>
              <a:buChar char=""/>
              <a:defRPr/>
            </a:pPr>
            <a:endParaRPr lang="en-US" sz="1900"/>
          </a:p>
        </p:txBody>
      </p:sp>
      <p:pic>
        <p:nvPicPr>
          <p:cNvPr id="8196" name="Audio 1">
            <a:hlinkClick r:id="" action="ppaction://media"/>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09200" y="6299200"/>
            <a:ext cx="4064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Audio 2">
            <a:hlinkClick r:id="" action="ppaction://media"/>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09200" y="6299200"/>
            <a:ext cx="4064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473227"/>
      </p:ext>
    </p:extLst>
  </p:cSld>
  <p:clrMapOvr>
    <a:masterClrMapping/>
  </p:clrMapOvr>
  <mc:AlternateContent xmlns:mc="http://schemas.openxmlformats.org/markup-compatibility/2006">
    <mc:Choice xmlns:p14="http://schemas.microsoft.com/office/powerpoint/2010/main" Requires="p14">
      <p:transition spd="slow" p14:dur="2000" advTm="30139"/>
    </mc:Choice>
    <mc:Fallback>
      <p:transition spd="slow" advTm="30139"/>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latin typeface="Broadway" panose="04040905080B02020502" pitchFamily="82" charset="0"/>
              </a:rPr>
              <a:t>Our repertoire …..</a:t>
            </a:r>
          </a:p>
        </p:txBody>
      </p:sp>
      <p:sp>
        <p:nvSpPr>
          <p:cNvPr id="8195" name="Rectangle 3"/>
          <p:cNvSpPr>
            <a:spLocks noGrp="1" noChangeArrowheads="1"/>
          </p:cNvSpPr>
          <p:nvPr>
            <p:ph idx="1"/>
          </p:nvPr>
        </p:nvSpPr>
        <p:spPr/>
        <p:txBody>
          <a:bodyPr rtlCol="0">
            <a:normAutofit/>
          </a:bodyPr>
          <a:lstStyle/>
          <a:p>
            <a:pPr marL="342906" indent="-342906" defTabSz="457207">
              <a:lnSpc>
                <a:spcPct val="80000"/>
              </a:lnSpc>
              <a:buClr>
                <a:schemeClr val="bg2">
                  <a:lumMod val="40000"/>
                  <a:lumOff val="60000"/>
                </a:schemeClr>
              </a:buClr>
              <a:buFont typeface="Wingdings 3" charset="2"/>
              <a:buChar char=""/>
              <a:defRPr/>
            </a:pPr>
            <a:endParaRPr lang="en-US" sz="1900" dirty="0"/>
          </a:p>
          <a:p>
            <a:pPr marL="342906" indent="-342906" defTabSz="457207">
              <a:lnSpc>
                <a:spcPct val="80000"/>
              </a:lnSpc>
              <a:buClr>
                <a:schemeClr val="bg2">
                  <a:lumMod val="40000"/>
                  <a:lumOff val="60000"/>
                </a:schemeClr>
              </a:buClr>
              <a:buFont typeface="Wingdings 3" charset="2"/>
              <a:buChar char=""/>
              <a:defRPr/>
            </a:pPr>
            <a:r>
              <a:rPr lang="en-US" sz="1900" dirty="0"/>
              <a:t>Our offices &amp; dispatches are conveniently  set up in Vasai from where we host and operate our entire business empire catering to the complete needs of our buyers. Our manufacturing facilities in Vasai make it within our reach to connect, cater and fulfill our client needs &amp; requirements.</a:t>
            </a:r>
          </a:p>
          <a:p>
            <a:pPr marL="342906" indent="-342906" defTabSz="457207">
              <a:lnSpc>
                <a:spcPct val="80000"/>
              </a:lnSpc>
              <a:buClr>
                <a:schemeClr val="bg2">
                  <a:lumMod val="40000"/>
                  <a:lumOff val="60000"/>
                </a:schemeClr>
              </a:buClr>
              <a:buFont typeface="Wingdings 3" charset="2"/>
              <a:buChar char=""/>
              <a:defRPr/>
            </a:pPr>
            <a:endParaRPr lang="en-US" sz="1900" dirty="0"/>
          </a:p>
          <a:p>
            <a:pPr marL="342906" indent="-342906" defTabSz="457207">
              <a:lnSpc>
                <a:spcPct val="80000"/>
              </a:lnSpc>
              <a:buClr>
                <a:schemeClr val="bg2">
                  <a:lumMod val="40000"/>
                  <a:lumOff val="60000"/>
                </a:schemeClr>
              </a:buClr>
              <a:buFont typeface="Wingdings 3" charset="2"/>
              <a:buChar char=""/>
              <a:defRPr/>
            </a:pPr>
            <a:r>
              <a:rPr lang="en-US" sz="1900" dirty="0"/>
              <a:t>With an ISO 14001:2015 &amp; OHSAS 18001:2007 certification, and our vast experience , we have a stand out reputation in the manufacture, marketing and supply of quality industrial Components and related products for practically every application , satisfying practically every engineering need.</a:t>
            </a:r>
          </a:p>
          <a:p>
            <a:pPr marL="342906" indent="-342906" defTabSz="457207">
              <a:lnSpc>
                <a:spcPct val="80000"/>
              </a:lnSpc>
              <a:buClr>
                <a:schemeClr val="bg2">
                  <a:lumMod val="40000"/>
                  <a:lumOff val="60000"/>
                </a:schemeClr>
              </a:buClr>
              <a:buFont typeface="Wingdings 3" charset="2"/>
              <a:buChar char=""/>
              <a:defRPr/>
            </a:pPr>
            <a:endParaRPr lang="en-US" sz="1900" dirty="0"/>
          </a:p>
          <a:p>
            <a:pPr marL="342906" indent="-342906" defTabSz="457207">
              <a:lnSpc>
                <a:spcPct val="80000"/>
              </a:lnSpc>
              <a:buClr>
                <a:schemeClr val="bg2">
                  <a:lumMod val="40000"/>
                  <a:lumOff val="60000"/>
                </a:schemeClr>
              </a:buClr>
              <a:buFont typeface="Wingdings 3" charset="2"/>
              <a:buChar char=""/>
              <a:defRPr/>
            </a:pPr>
            <a:r>
              <a:rPr lang="en-US" sz="1900" dirty="0"/>
              <a:t>To say we are one of India’s foremost and premier Woodruff Key and Parallel key &amp; Turn Components manufacturer and supplier.</a:t>
            </a:r>
          </a:p>
          <a:p>
            <a:pPr marL="342906" indent="-342906" defTabSz="457207">
              <a:lnSpc>
                <a:spcPct val="80000"/>
              </a:lnSpc>
              <a:buClr>
                <a:schemeClr val="bg2">
                  <a:lumMod val="40000"/>
                  <a:lumOff val="60000"/>
                </a:schemeClr>
              </a:buClr>
              <a:buFont typeface="Wingdings 3" charset="2"/>
              <a:buChar char=""/>
              <a:defRPr/>
            </a:pPr>
            <a:endParaRPr lang="en-US" sz="1900" dirty="0"/>
          </a:p>
          <a:p>
            <a:pPr marL="342906" indent="-342906" defTabSz="457207">
              <a:lnSpc>
                <a:spcPct val="80000"/>
              </a:lnSpc>
              <a:buClr>
                <a:schemeClr val="bg2">
                  <a:lumMod val="40000"/>
                  <a:lumOff val="60000"/>
                </a:schemeClr>
              </a:buClr>
              <a:buFont typeface="Wingdings 3" charset="2"/>
              <a:buChar char=""/>
              <a:defRPr/>
            </a:pPr>
            <a:endParaRPr lang="en-US" sz="1900" dirty="0"/>
          </a:p>
          <a:p>
            <a:pPr marL="342906" indent="-342906" defTabSz="457207">
              <a:lnSpc>
                <a:spcPct val="80000"/>
              </a:lnSpc>
              <a:buClr>
                <a:schemeClr val="bg2">
                  <a:lumMod val="40000"/>
                  <a:lumOff val="60000"/>
                </a:schemeClr>
              </a:buClr>
              <a:buFont typeface="Wingdings 3" charset="2"/>
              <a:buChar char=""/>
              <a:defRPr/>
            </a:pPr>
            <a:endParaRPr lang="en-US" sz="1900" dirty="0"/>
          </a:p>
          <a:p>
            <a:pPr marL="342906" indent="-342906" defTabSz="457207">
              <a:lnSpc>
                <a:spcPct val="80000"/>
              </a:lnSpc>
              <a:buClr>
                <a:schemeClr val="bg2">
                  <a:lumMod val="40000"/>
                  <a:lumOff val="60000"/>
                </a:schemeClr>
              </a:buClr>
              <a:buFont typeface="Wingdings 3" charset="2"/>
              <a:buChar char=""/>
              <a:defRPr/>
            </a:pPr>
            <a:endParaRPr lang="en-US" sz="1900" dirty="0"/>
          </a:p>
          <a:p>
            <a:pPr marL="342906" indent="-342906" defTabSz="457207">
              <a:lnSpc>
                <a:spcPct val="80000"/>
              </a:lnSpc>
              <a:buClr>
                <a:schemeClr val="bg2">
                  <a:lumMod val="40000"/>
                  <a:lumOff val="60000"/>
                </a:schemeClr>
              </a:buClr>
              <a:buFont typeface="Wingdings 3" charset="2"/>
              <a:buChar char=""/>
              <a:defRPr/>
            </a:pPr>
            <a:endParaRPr lang="en-US" sz="1900" dirty="0"/>
          </a:p>
        </p:txBody>
      </p:sp>
      <p:pic>
        <p:nvPicPr>
          <p:cNvPr id="10244" name="Audio 1">
            <a:hlinkClick r:id="" action="ppaction://media"/>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09200" y="6299200"/>
            <a:ext cx="4064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Audio 2">
            <a:hlinkClick r:id="" action="ppaction://media"/>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09200" y="6299200"/>
            <a:ext cx="4064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9972732"/>
      </p:ext>
    </p:extLst>
  </p:cSld>
  <p:clrMapOvr>
    <a:masterClrMapping/>
  </p:clrMapOvr>
  <mc:AlternateContent xmlns:mc="http://schemas.openxmlformats.org/markup-compatibility/2006">
    <mc:Choice xmlns:p14="http://schemas.microsoft.com/office/powerpoint/2010/main" Requires="p14">
      <p:transition spd="slow" p14:dur="2000" advTm="21278"/>
    </mc:Choice>
    <mc:Fallback>
      <p:transition spd="slow" advTm="21278"/>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latin typeface="Broadway" panose="04040905080B02020502" pitchFamily="82" charset="0"/>
              </a:rPr>
              <a:t>Operations …</a:t>
            </a:r>
          </a:p>
        </p:txBody>
      </p:sp>
      <p:sp>
        <p:nvSpPr>
          <p:cNvPr id="10243" name="Rectangle 3"/>
          <p:cNvSpPr>
            <a:spLocks noGrp="1" noChangeArrowheads="1"/>
          </p:cNvSpPr>
          <p:nvPr>
            <p:ph idx="1"/>
          </p:nvPr>
        </p:nvSpPr>
        <p:spPr/>
        <p:txBody>
          <a:bodyPr rtlCol="0">
            <a:normAutofit/>
          </a:bodyPr>
          <a:lstStyle/>
          <a:p>
            <a:pPr marL="342906" indent="-342906" defTabSz="457207">
              <a:lnSpc>
                <a:spcPct val="80000"/>
              </a:lnSpc>
              <a:buClr>
                <a:schemeClr val="bg2">
                  <a:lumMod val="40000"/>
                  <a:lumOff val="60000"/>
                </a:schemeClr>
              </a:buClr>
              <a:buFont typeface="Wingdings 3" charset="2"/>
              <a:buChar char=""/>
              <a:defRPr/>
            </a:pPr>
            <a:r>
              <a:rPr lang="en-US" sz="1700"/>
              <a:t>Keeping abreast with modernisation is the need of the hour and it is our keen eye for details which sets us apart from the others.</a:t>
            </a:r>
          </a:p>
          <a:p>
            <a:pPr marL="342906" indent="-342906" defTabSz="457207">
              <a:lnSpc>
                <a:spcPct val="80000"/>
              </a:lnSpc>
              <a:buClr>
                <a:schemeClr val="bg2">
                  <a:lumMod val="40000"/>
                  <a:lumOff val="60000"/>
                </a:schemeClr>
              </a:buClr>
              <a:buFont typeface="Wingdings 3" charset="2"/>
              <a:buChar char=""/>
              <a:defRPr/>
            </a:pPr>
            <a:endParaRPr lang="en-US" sz="1700"/>
          </a:p>
          <a:p>
            <a:pPr marL="342906" indent="-342906" defTabSz="457207">
              <a:lnSpc>
                <a:spcPct val="80000"/>
              </a:lnSpc>
              <a:buClr>
                <a:schemeClr val="bg2">
                  <a:lumMod val="40000"/>
                  <a:lumOff val="60000"/>
                </a:schemeClr>
              </a:buClr>
              <a:buFont typeface="Wingdings 3" charset="2"/>
              <a:buChar char=""/>
              <a:defRPr/>
            </a:pPr>
            <a:r>
              <a:rPr lang="en-US" sz="1700"/>
              <a:t>Our offices and factories are equipped with the very latest in modern means of communication to ensure regular networking with the manufacturing as well as marketing aspect.</a:t>
            </a:r>
          </a:p>
          <a:p>
            <a:pPr marL="342906" indent="-342906" defTabSz="457207">
              <a:lnSpc>
                <a:spcPct val="80000"/>
              </a:lnSpc>
              <a:buClr>
                <a:schemeClr val="bg2">
                  <a:lumMod val="40000"/>
                  <a:lumOff val="60000"/>
                </a:schemeClr>
              </a:buClr>
              <a:buFont typeface="Wingdings 3" charset="2"/>
              <a:buChar char=""/>
              <a:defRPr/>
            </a:pPr>
            <a:endParaRPr lang="en-US" sz="1700"/>
          </a:p>
          <a:p>
            <a:pPr marL="342906" indent="-342906" defTabSz="457207">
              <a:lnSpc>
                <a:spcPct val="80000"/>
              </a:lnSpc>
              <a:buClr>
                <a:schemeClr val="bg2">
                  <a:lumMod val="40000"/>
                  <a:lumOff val="60000"/>
                </a:schemeClr>
              </a:buClr>
              <a:buFont typeface="Wingdings 3" charset="2"/>
              <a:buChar char=""/>
              <a:defRPr/>
            </a:pPr>
            <a:r>
              <a:rPr lang="en-US" sz="1700"/>
              <a:t>Effective communication, follow ups, personal securitization, checking, ensuring correct labeling/tagging is done, correct vendor codes, cover notes – each of our team members play a pivotal role in our company ethos.</a:t>
            </a:r>
          </a:p>
          <a:p>
            <a:pPr marL="342906" indent="-342906" defTabSz="457207">
              <a:lnSpc>
                <a:spcPct val="80000"/>
              </a:lnSpc>
              <a:buClr>
                <a:schemeClr val="bg2">
                  <a:lumMod val="40000"/>
                  <a:lumOff val="60000"/>
                </a:schemeClr>
              </a:buClr>
              <a:buFont typeface="Wingdings 3" charset="2"/>
              <a:buChar char=""/>
              <a:defRPr/>
            </a:pPr>
            <a:endParaRPr lang="en-US" sz="1700"/>
          </a:p>
          <a:p>
            <a:pPr marL="342906" indent="-342906" defTabSz="457207">
              <a:lnSpc>
                <a:spcPct val="80000"/>
              </a:lnSpc>
              <a:buClr>
                <a:schemeClr val="bg2">
                  <a:lumMod val="40000"/>
                  <a:lumOff val="60000"/>
                </a:schemeClr>
              </a:buClr>
              <a:buFont typeface="Wingdings 3" charset="2"/>
              <a:buChar char=""/>
              <a:defRPr/>
            </a:pPr>
            <a:r>
              <a:rPr lang="en-US" sz="1700"/>
              <a:t>Our shipping department is well versed with all government policies,  banking and import/export procedures, freight forwarding across the country from various ports be it for exports or imports.</a:t>
            </a:r>
          </a:p>
          <a:p>
            <a:pPr marL="342906" indent="-342906" defTabSz="457207">
              <a:lnSpc>
                <a:spcPct val="80000"/>
              </a:lnSpc>
              <a:buClr>
                <a:schemeClr val="bg2">
                  <a:lumMod val="40000"/>
                  <a:lumOff val="60000"/>
                </a:schemeClr>
              </a:buClr>
              <a:buFont typeface="Wingdings 3" charset="2"/>
              <a:buChar char=""/>
              <a:defRPr/>
            </a:pPr>
            <a:endParaRPr lang="en-US" sz="1700"/>
          </a:p>
        </p:txBody>
      </p:sp>
      <p:pic>
        <p:nvPicPr>
          <p:cNvPr id="12292" name="Audio 1">
            <a:hlinkClick r:id="" action="ppaction://media"/>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09200" y="6299200"/>
            <a:ext cx="4064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Audio 2">
            <a:hlinkClick r:id="" action="ppaction://media"/>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09200" y="6299200"/>
            <a:ext cx="4064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48971162"/>
      </p:ext>
    </p:extLst>
  </p:cSld>
  <p:clrMapOvr>
    <a:masterClrMapping/>
  </p:clrMapOvr>
  <mc:AlternateContent xmlns:mc="http://schemas.openxmlformats.org/markup-compatibility/2006">
    <mc:Choice xmlns:p14="http://schemas.microsoft.com/office/powerpoint/2010/main" Requires="p14">
      <p:transition spd="slow" p14:dur="2000" advClick="0" advTm="20399"/>
    </mc:Choice>
    <mc:Fallback>
      <p:transition spd="slow" advClick="0" advTm="20399"/>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latin typeface="Broadway" panose="04040905080B02020502" pitchFamily="82" charset="0"/>
              </a:rPr>
              <a:t>Quality Control …</a:t>
            </a:r>
          </a:p>
        </p:txBody>
      </p:sp>
      <p:sp>
        <p:nvSpPr>
          <p:cNvPr id="14339" name="Rectangle 3"/>
          <p:cNvSpPr>
            <a:spLocks noGrp="1" noChangeArrowheads="1"/>
          </p:cNvSpPr>
          <p:nvPr>
            <p:ph idx="1"/>
          </p:nvPr>
        </p:nvSpPr>
        <p:spPr>
          <a:xfrm>
            <a:off x="1828800" y="1828800"/>
            <a:ext cx="8001000" cy="4267200"/>
          </a:xfrm>
        </p:spPr>
        <p:txBody>
          <a:bodyPr/>
          <a:lstStyle/>
          <a:p>
            <a:pPr eaLnBrk="1" hangingPunct="1">
              <a:lnSpc>
                <a:spcPct val="80000"/>
              </a:lnSpc>
            </a:pPr>
            <a:endParaRPr lang="en-US" sz="1500"/>
          </a:p>
          <a:p>
            <a:pPr eaLnBrk="1" hangingPunct="1">
              <a:lnSpc>
                <a:spcPct val="80000"/>
              </a:lnSpc>
            </a:pPr>
            <a:r>
              <a:rPr lang="en-US" sz="1800"/>
              <a:t>All our products confirm to the highest international standards – we have comprehensive quality checks … stringent quality control tests are conducted at every stage throughout the manufacturing process which helps us maintain the high quality standard we have set ourselves.</a:t>
            </a:r>
          </a:p>
          <a:p>
            <a:pPr eaLnBrk="1" hangingPunct="1">
              <a:lnSpc>
                <a:spcPct val="80000"/>
              </a:lnSpc>
            </a:pPr>
            <a:endParaRPr lang="en-US" sz="1800"/>
          </a:p>
          <a:p>
            <a:pPr eaLnBrk="1" hangingPunct="1">
              <a:lnSpc>
                <a:spcPct val="80000"/>
              </a:lnSpc>
            </a:pPr>
            <a:r>
              <a:rPr lang="en-US" sz="1800"/>
              <a:t>With the ISO 14001:2015 &amp; OHSAS 18001:2007 certification, we ensure a complete adherence to set standards … right from recording of an enquiry, to quotation being sent, to orders being registered, to the process of manufacturing with thorough quality checks, to certification , to packing, to supply … we have a complete exhaustive system in place following of which is a standard norm non devisable.</a:t>
            </a:r>
          </a:p>
          <a:p>
            <a:pPr eaLnBrk="1" hangingPunct="1">
              <a:lnSpc>
                <a:spcPct val="80000"/>
              </a:lnSpc>
            </a:pPr>
            <a:endParaRPr lang="en-US" sz="1800"/>
          </a:p>
          <a:p>
            <a:pPr eaLnBrk="1" hangingPunct="1">
              <a:lnSpc>
                <a:spcPct val="80000"/>
              </a:lnSpc>
            </a:pPr>
            <a:endParaRPr lang="en-US" sz="1800"/>
          </a:p>
          <a:p>
            <a:pPr eaLnBrk="1" hangingPunct="1">
              <a:lnSpc>
                <a:spcPct val="80000"/>
              </a:lnSpc>
            </a:pPr>
            <a:endParaRPr lang="en-US" sz="1800"/>
          </a:p>
        </p:txBody>
      </p:sp>
      <p:pic>
        <p:nvPicPr>
          <p:cNvPr id="14340" name="Audio 1">
            <a:hlinkClick r:id="" action="ppaction://media"/>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09200" y="6299200"/>
            <a:ext cx="4064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4573768"/>
      </p:ext>
    </p:extLst>
  </p:cSld>
  <p:clrMapOvr>
    <a:masterClrMapping/>
  </p:clrMapOvr>
  <mc:AlternateContent xmlns:mc="http://schemas.openxmlformats.org/markup-compatibility/2006">
    <mc:Choice xmlns:p14="http://schemas.microsoft.com/office/powerpoint/2010/main" Requires="p14">
      <p:transition spd="slow" p14:dur="2000" advTm="19525"/>
    </mc:Choice>
    <mc:Fallback>
      <p:transition spd="slow" advTm="19525"/>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en-US" smtClean="0">
                <a:latin typeface="Broadway" panose="04040905080B02020502" pitchFamily="82" charset="0"/>
              </a:rPr>
              <a:t>    </a:t>
            </a:r>
            <a:r>
              <a:rPr lang="en-US" sz="2800">
                <a:latin typeface="Broadway" panose="04040905080B02020502" pitchFamily="82" charset="0"/>
              </a:rPr>
              <a:t>Been there , done that  . . . Now What ?</a:t>
            </a:r>
          </a:p>
        </p:txBody>
      </p:sp>
      <p:sp>
        <p:nvSpPr>
          <p:cNvPr id="13315" name="Rectangle 3"/>
          <p:cNvSpPr>
            <a:spLocks noGrp="1" noChangeArrowheads="1"/>
          </p:cNvSpPr>
          <p:nvPr>
            <p:ph idx="1"/>
          </p:nvPr>
        </p:nvSpPr>
        <p:spPr/>
        <p:txBody>
          <a:bodyPr rtlCol="0">
            <a:normAutofit/>
          </a:bodyPr>
          <a:lstStyle/>
          <a:p>
            <a:pPr marL="342906" indent="-342906" defTabSz="457207">
              <a:lnSpc>
                <a:spcPct val="80000"/>
              </a:lnSpc>
              <a:buClr>
                <a:schemeClr val="bg2">
                  <a:lumMod val="40000"/>
                  <a:lumOff val="60000"/>
                </a:schemeClr>
              </a:buClr>
              <a:buFont typeface="Wingdings 3" charset="2"/>
              <a:buChar char=""/>
              <a:defRPr/>
            </a:pPr>
            <a:endParaRPr lang="en-US" sz="1500"/>
          </a:p>
          <a:p>
            <a:pPr marL="342906" indent="-342906" defTabSz="457207">
              <a:lnSpc>
                <a:spcPct val="80000"/>
              </a:lnSpc>
              <a:buClr>
                <a:schemeClr val="bg2">
                  <a:lumMod val="40000"/>
                  <a:lumOff val="60000"/>
                </a:schemeClr>
              </a:buClr>
              <a:buFont typeface="Wingdings 3" charset="2"/>
              <a:buChar char=""/>
              <a:defRPr/>
            </a:pPr>
            <a:r>
              <a:rPr lang="en-US" sz="1600"/>
              <a:t>As we reach out to the new regime, we actively seek new clients and innovative partners who share our visions and ideals.</a:t>
            </a:r>
          </a:p>
          <a:p>
            <a:pPr marL="342906" indent="-342906" defTabSz="457207">
              <a:lnSpc>
                <a:spcPct val="80000"/>
              </a:lnSpc>
              <a:buClr>
                <a:schemeClr val="bg2">
                  <a:lumMod val="40000"/>
                  <a:lumOff val="60000"/>
                </a:schemeClr>
              </a:buClr>
              <a:buFont typeface="Wingdings 3" charset="2"/>
              <a:buChar char=""/>
              <a:defRPr/>
            </a:pPr>
            <a:endParaRPr lang="en-US" sz="1600"/>
          </a:p>
          <a:p>
            <a:pPr marL="342906" indent="-342906" defTabSz="457207">
              <a:lnSpc>
                <a:spcPct val="80000"/>
              </a:lnSpc>
              <a:buClr>
                <a:schemeClr val="bg2">
                  <a:lumMod val="40000"/>
                  <a:lumOff val="60000"/>
                </a:schemeClr>
              </a:buClr>
              <a:buFont typeface="Wingdings 3" charset="2"/>
              <a:buChar char=""/>
              <a:defRPr/>
            </a:pPr>
            <a:r>
              <a:rPr lang="en-US" sz="1600"/>
              <a:t>We accept the challenges the future may have to offer and constantly look to strengthen and augment our services to fulfill our clients needs.</a:t>
            </a:r>
          </a:p>
          <a:p>
            <a:pPr marL="342906" indent="-342906" defTabSz="457207">
              <a:lnSpc>
                <a:spcPct val="80000"/>
              </a:lnSpc>
              <a:buClr>
                <a:schemeClr val="bg2">
                  <a:lumMod val="40000"/>
                  <a:lumOff val="60000"/>
                </a:schemeClr>
              </a:buClr>
              <a:buFont typeface="Wingdings 3" charset="2"/>
              <a:buChar char=""/>
              <a:defRPr/>
            </a:pPr>
            <a:endParaRPr lang="en-US" sz="1600"/>
          </a:p>
          <a:p>
            <a:pPr marL="342906" indent="-342906" defTabSz="457207">
              <a:lnSpc>
                <a:spcPct val="80000"/>
              </a:lnSpc>
              <a:buClr>
                <a:schemeClr val="bg2">
                  <a:lumMod val="40000"/>
                  <a:lumOff val="60000"/>
                </a:schemeClr>
              </a:buClr>
              <a:buFont typeface="Wingdings 3" charset="2"/>
              <a:buChar char=""/>
              <a:defRPr/>
            </a:pPr>
            <a:r>
              <a:rPr lang="en-US" sz="1600"/>
              <a:t>Its not about the competition and what they can offer … performance matters ; making the right product, in the right quality, within the right time frame , in the right price , using the right raw materials and conducting and going about our business in the right manner is what we are all about.</a:t>
            </a:r>
          </a:p>
          <a:p>
            <a:pPr marL="342906" indent="-342906" defTabSz="457207">
              <a:lnSpc>
                <a:spcPct val="80000"/>
              </a:lnSpc>
              <a:buClr>
                <a:schemeClr val="bg2">
                  <a:lumMod val="40000"/>
                  <a:lumOff val="60000"/>
                </a:schemeClr>
              </a:buClr>
              <a:buFont typeface="Wingdings 3" charset="2"/>
              <a:buChar char=""/>
              <a:defRPr/>
            </a:pPr>
            <a:endParaRPr lang="en-US" sz="1600"/>
          </a:p>
          <a:p>
            <a:pPr marL="342906" indent="-342906" defTabSz="457207">
              <a:lnSpc>
                <a:spcPct val="80000"/>
              </a:lnSpc>
              <a:buClr>
                <a:schemeClr val="bg2">
                  <a:lumMod val="40000"/>
                  <a:lumOff val="60000"/>
                </a:schemeClr>
              </a:buClr>
              <a:buFont typeface="Wingdings 3" charset="2"/>
              <a:buChar char=""/>
              <a:defRPr/>
            </a:pPr>
            <a:r>
              <a:rPr lang="en-US" sz="1600"/>
              <a:t>Our commitment to our business is our forte and consistency has been a calling card for our company which is why our products find buyers in leading OEM’s, importers , business houses and high profile companies the world over …..  measuring up to our own benchmarks of high standards, we constantly pace ourselves !</a:t>
            </a:r>
          </a:p>
        </p:txBody>
      </p:sp>
      <p:pic>
        <p:nvPicPr>
          <p:cNvPr id="72708" name="Audio 1">
            <a:hlinkClick r:id="" action="ppaction://media"/>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09200" y="6299200"/>
            <a:ext cx="4064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6125701"/>
      </p:ext>
    </p:extLst>
  </p:cSld>
  <p:clrMapOvr>
    <a:masterClrMapping/>
  </p:clrMapOvr>
  <mc:AlternateContent xmlns:mc="http://schemas.openxmlformats.org/markup-compatibility/2006">
    <mc:Choice xmlns:p14="http://schemas.microsoft.com/office/powerpoint/2010/main" Requires="p14">
      <p:transition spd="slow" p14:dur="2000" advTm="26515"/>
    </mc:Choice>
    <mc:Fallback>
      <p:transition spd="slow" advTm="26515"/>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Om\Desktop\Office Board Final (2) - Cop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533400"/>
            <a:ext cx="3657600"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4" descr="C:\Users\Om\Desktop\images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78038" y="2743200"/>
            <a:ext cx="3255962"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ounded Rectangle 4"/>
          <p:cNvSpPr/>
          <p:nvPr/>
        </p:nvSpPr>
        <p:spPr>
          <a:xfrm>
            <a:off x="1828800" y="228600"/>
            <a:ext cx="3581400" cy="578882"/>
          </a:xfrm>
          <a:prstGeom prst="roundRect">
            <a:avLst/>
          </a:prstGeom>
          <a:solidFill>
            <a:schemeClr val="tx2">
              <a:lumMod val="40000"/>
              <a:lumOff val="60000"/>
            </a:schemeClr>
          </a:solidFill>
          <a:ln/>
          <a:effectLst>
            <a:glow rad="101600">
              <a:schemeClr val="accent1">
                <a:satMod val="175000"/>
                <a:alpha val="40000"/>
              </a:schemeClr>
            </a:glow>
            <a:outerShdw blurRad="40000" dist="20000" dir="5400000" rotWithShape="0">
              <a:srgbClr val="000000">
                <a:alpha val="38000"/>
              </a:srgbClr>
            </a:outerShdw>
          </a:effectLst>
        </p:spPr>
        <p:style>
          <a:lnRef idx="3">
            <a:schemeClr val="lt1"/>
          </a:lnRef>
          <a:fillRef idx="1">
            <a:schemeClr val="accent2"/>
          </a:fillRef>
          <a:effectRef idx="1">
            <a:schemeClr val="accent2"/>
          </a:effectRef>
          <a:fontRef idx="minor">
            <a:schemeClr val="lt1"/>
          </a:fontRef>
        </p:style>
        <p:txBody>
          <a:bodyPr>
            <a:spAutoFit/>
          </a:bodyPr>
          <a:lstStyle/>
          <a:p>
            <a:pPr algn="ctr">
              <a:defRPr/>
            </a:pPr>
            <a:r>
              <a:rPr lang="en-US" sz="2800" b="1" dirty="0">
                <a:solidFill>
                  <a:schemeClr val="bg2">
                    <a:lumMod val="60000"/>
                    <a:lumOff val="40000"/>
                  </a:schemeClr>
                </a:solidFill>
                <a:latin typeface="+mj-lt"/>
              </a:rPr>
              <a:t>VISION</a:t>
            </a:r>
          </a:p>
        </p:txBody>
      </p:sp>
    </p:spTree>
    <p:extLst>
      <p:ext uri="{BB962C8B-B14F-4D97-AF65-F5344CB8AC3E}">
        <p14:creationId xmlns:p14="http://schemas.microsoft.com/office/powerpoint/2010/main" val="1625011641"/>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3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out)">
                                      <p:cBhvr>
                                        <p:cTn id="7" dur="1000"/>
                                        <p:tgtEl>
                                          <p:spTgt spid="2"/>
                                        </p:tgtEl>
                                      </p:cBhvr>
                                    </p:animEffect>
                                  </p:childTnLst>
                                </p:cTn>
                              </p:par>
                            </p:childTnLst>
                          </p:cTn>
                        </p:par>
                        <p:par>
                          <p:cTn id="8" fill="hold" nodeType="afterGroup">
                            <p:stCondLst>
                              <p:cond delay="1000"/>
                            </p:stCondLst>
                            <p:childTnLst>
                              <p:par>
                                <p:cTn id="9" presetID="2" presetClass="entr" presetSubtype="12"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1000" fill="hold"/>
                                        <p:tgtEl>
                                          <p:spTgt spid="3"/>
                                        </p:tgtEl>
                                        <p:attrNameLst>
                                          <p:attrName>ppt_x</p:attrName>
                                        </p:attrNameLst>
                                      </p:cBhvr>
                                      <p:tavLst>
                                        <p:tav tm="0">
                                          <p:val>
                                            <p:strVal val="0-#ppt_w/2"/>
                                          </p:val>
                                        </p:tav>
                                        <p:tav tm="100000">
                                          <p:val>
                                            <p:strVal val="#ppt_x"/>
                                          </p:val>
                                        </p:tav>
                                      </p:tavLst>
                                    </p:anim>
                                    <p:anim calcmode="lin" valueType="num">
                                      <p:cBhvr additive="base">
                                        <p:cTn id="12" dur="1000" fill="hold"/>
                                        <p:tgtEl>
                                          <p:spTgt spid="3"/>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2000"/>
                            </p:stCondLst>
                            <p:childTnLst>
                              <p:par>
                                <p:cTn id="14" presetID="5" presetClass="entr" presetSubtype="5"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checkerboard(down)">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Office Board Fina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457200"/>
            <a:ext cx="3657600" cy="593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803" name="Picture 2" descr="C:\Users\Om\Desktop\miss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1" y="2819400"/>
            <a:ext cx="3216275"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ounded Rectangle 3"/>
          <p:cNvSpPr/>
          <p:nvPr/>
        </p:nvSpPr>
        <p:spPr>
          <a:xfrm>
            <a:off x="1828800" y="228600"/>
            <a:ext cx="3581400" cy="578882"/>
          </a:xfrm>
          <a:prstGeom prst="roundRect">
            <a:avLst/>
          </a:prstGeom>
          <a:solidFill>
            <a:schemeClr val="tx2">
              <a:lumMod val="40000"/>
              <a:lumOff val="60000"/>
            </a:schemeClr>
          </a:solidFill>
          <a:ln/>
          <a:effectLst>
            <a:glow rad="101600">
              <a:schemeClr val="accent1">
                <a:satMod val="175000"/>
                <a:alpha val="40000"/>
              </a:schemeClr>
            </a:glow>
            <a:outerShdw blurRad="40000" dist="20000" dir="5400000" rotWithShape="0">
              <a:srgbClr val="000000">
                <a:alpha val="38000"/>
              </a:srgbClr>
            </a:outerShdw>
          </a:effectLst>
        </p:spPr>
        <p:style>
          <a:lnRef idx="3">
            <a:schemeClr val="lt1"/>
          </a:lnRef>
          <a:fillRef idx="1">
            <a:schemeClr val="accent2"/>
          </a:fillRef>
          <a:effectRef idx="1">
            <a:schemeClr val="accent2"/>
          </a:effectRef>
          <a:fontRef idx="minor">
            <a:schemeClr val="lt1"/>
          </a:fontRef>
        </p:style>
        <p:txBody>
          <a:bodyPr>
            <a:spAutoFit/>
          </a:bodyPr>
          <a:lstStyle/>
          <a:p>
            <a:pPr algn="ctr">
              <a:defRPr/>
            </a:pPr>
            <a:r>
              <a:rPr lang="en-US" sz="2800" b="1" dirty="0">
                <a:solidFill>
                  <a:schemeClr val="bg2">
                    <a:lumMod val="60000"/>
                    <a:lumOff val="40000"/>
                  </a:schemeClr>
                </a:solidFill>
                <a:latin typeface="+mj-lt"/>
              </a:rPr>
              <a:t>MISSION</a:t>
            </a:r>
          </a:p>
        </p:txBody>
      </p:sp>
    </p:spTree>
    <p:extLst>
      <p:ext uri="{BB962C8B-B14F-4D97-AF65-F5344CB8AC3E}">
        <p14:creationId xmlns:p14="http://schemas.microsoft.com/office/powerpoint/2010/main" val="115663952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3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out)">
                                      <p:cBhvr>
                                        <p:cTn id="7" dur="1000"/>
                                        <p:tgtEl>
                                          <p:spTgt spid="2"/>
                                        </p:tgtEl>
                                      </p:cBhvr>
                                    </p:animEffect>
                                  </p:childTnLst>
                                </p:cTn>
                              </p:par>
                            </p:childTnLst>
                          </p:cTn>
                        </p:par>
                        <p:par>
                          <p:cTn id="8" fill="hold" nodeType="afterGroup">
                            <p:stCondLst>
                              <p:cond delay="1000"/>
                            </p:stCondLst>
                            <p:childTnLst>
                              <p:par>
                                <p:cTn id="9" presetID="5" presetClass="entr" presetSubtype="5"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heckerboard(down)">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TotalTime>
  <Words>690</Words>
  <Application>Microsoft Office PowerPoint</Application>
  <PresentationFormat>Widescreen</PresentationFormat>
  <Paragraphs>47</Paragraphs>
  <Slides>9</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Bradley Hand ITC</vt:lpstr>
      <vt:lpstr>Broadway</vt:lpstr>
      <vt:lpstr>Calibri</vt:lpstr>
      <vt:lpstr>Calibri Light</vt:lpstr>
      <vt:lpstr>Copperplate Gothic Bold</vt:lpstr>
      <vt:lpstr>Mangal</vt:lpstr>
      <vt:lpstr>Wingdings 3</vt:lpstr>
      <vt:lpstr>Office Theme</vt:lpstr>
      <vt:lpstr>PowerPoint Presentation</vt:lpstr>
      <vt:lpstr>  AUTOMATIC INDUSTRIES </vt:lpstr>
      <vt:lpstr>An insight …..</vt:lpstr>
      <vt:lpstr>Our repertoire …..</vt:lpstr>
      <vt:lpstr>Operations …</vt:lpstr>
      <vt:lpstr>Quality Control …</vt:lpstr>
      <vt:lpstr>    Been there , done that  . . . Now What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1</cp:revision>
  <dcterms:created xsi:type="dcterms:W3CDTF">2019-01-11T05:18:16Z</dcterms:created>
  <dcterms:modified xsi:type="dcterms:W3CDTF">2019-01-11T05:21:54Z</dcterms:modified>
</cp:coreProperties>
</file>